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2" d="100"/>
          <a:sy n="92" d="100"/>
        </p:scale>
        <p:origin x="84" y="31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2/14/2025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2/14/2025</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2/14/2025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2/14/2025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2/14/2025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2/14/2025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2/14/2025</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2/14/2025</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2/14/2025</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Treated Wood</a:t>
            </a:r>
            <a:endParaRPr lang="en-US" dirty="0"/>
          </a:p>
        </p:txBody>
      </p:sp>
      <p:sp>
        <p:nvSpPr>
          <p:cNvPr id="3" name="Subtitle 2"/>
          <p:cNvSpPr>
            <a:spLocks noGrp="1"/>
          </p:cNvSpPr>
          <p:nvPr>
            <p:ph type="subTitle" idx="1"/>
          </p:nvPr>
        </p:nvSpPr>
        <p:spPr/>
        <p:txBody>
          <a:bodyPr/>
          <a:lstStyle/>
          <a:p>
            <a:r>
              <a:rPr lang="en-US" dirty="0"/>
              <a:t>Inorganic Arsenic Substance Information Sheet</a:t>
            </a:r>
            <a:endParaRPr lang="en-US" dirty="0"/>
          </a:p>
        </p:txBody>
      </p:sp>
    </p:spTree>
    <p:extLst>
      <p:ext uri="{BB962C8B-B14F-4D97-AF65-F5344CB8AC3E}">
        <p14:creationId xmlns:p14="http://schemas.microsoft.com/office/powerpoint/2010/main" val="3983778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OBSERVATION OF MONITORING</a:t>
            </a:r>
            <a:endParaRPr lang="en-US" dirty="0"/>
          </a:p>
        </p:txBody>
      </p:sp>
      <p:sp>
        <p:nvSpPr>
          <p:cNvPr id="3" name="Content Placeholder 2"/>
          <p:cNvSpPr>
            <a:spLocks noGrp="1"/>
          </p:cNvSpPr>
          <p:nvPr>
            <p:ph idx="1"/>
          </p:nvPr>
        </p:nvSpPr>
        <p:spPr/>
        <p:txBody>
          <a:bodyPr/>
          <a:lstStyle/>
          <a:p>
            <a:r>
              <a:rPr lang="en-US" dirty="0" smtClean="0"/>
              <a:t>When Air Monitoring is conducted you have the right to know who and when the monitoring will happen.  You or your representative may observe the monitoring.  You will be advised of the air monitoring results.</a:t>
            </a:r>
          </a:p>
          <a:p>
            <a:endParaRPr lang="en-US" dirty="0"/>
          </a:p>
        </p:txBody>
      </p:sp>
    </p:spTree>
    <p:extLst>
      <p:ext uri="{BB962C8B-B14F-4D97-AF65-F5344CB8AC3E}">
        <p14:creationId xmlns:p14="http://schemas.microsoft.com/office/powerpoint/2010/main" val="3751662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 TO RECORDS</a:t>
            </a:r>
            <a:endParaRPr lang="en-US" dirty="0"/>
          </a:p>
        </p:txBody>
      </p:sp>
      <p:sp>
        <p:nvSpPr>
          <p:cNvPr id="3" name="Content Placeholder 2"/>
          <p:cNvSpPr>
            <a:spLocks noGrp="1"/>
          </p:cNvSpPr>
          <p:nvPr>
            <p:ph idx="1"/>
          </p:nvPr>
        </p:nvSpPr>
        <p:spPr/>
        <p:txBody>
          <a:bodyPr/>
          <a:lstStyle/>
          <a:p>
            <a:r>
              <a:rPr lang="en-US" dirty="0" smtClean="0"/>
              <a:t>You have the right to see the records for your physical exams and air monitoring results.</a:t>
            </a:r>
            <a:endParaRPr lang="en-US" dirty="0"/>
          </a:p>
        </p:txBody>
      </p:sp>
    </p:spTree>
    <p:extLst>
      <p:ext uri="{BB962C8B-B14F-4D97-AF65-F5344CB8AC3E}">
        <p14:creationId xmlns:p14="http://schemas.microsoft.com/office/powerpoint/2010/main" val="903182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AND NOTIFICATION</a:t>
            </a:r>
            <a:endParaRPr lang="en-US" dirty="0"/>
          </a:p>
        </p:txBody>
      </p:sp>
      <p:sp>
        <p:nvSpPr>
          <p:cNvPr id="3" name="Content Placeholder 2"/>
          <p:cNvSpPr>
            <a:spLocks noGrp="1"/>
          </p:cNvSpPr>
          <p:nvPr>
            <p:ph idx="1"/>
          </p:nvPr>
        </p:nvSpPr>
        <p:spPr/>
        <p:txBody>
          <a:bodyPr/>
          <a:lstStyle/>
          <a:p>
            <a:r>
              <a:rPr lang="en-US" dirty="0"/>
              <a:t>Additional information on all of these items plus training as to hazards of exposure to </a:t>
            </a:r>
            <a:r>
              <a:rPr lang="en-US" dirty="0" smtClean="0"/>
              <a:t>inorganic arsenic </a:t>
            </a:r>
            <a:r>
              <a:rPr lang="en-US" dirty="0"/>
              <a:t>and the engineering and work practice controls associated with your job will also </a:t>
            </a:r>
            <a:r>
              <a:rPr lang="en-US" dirty="0" smtClean="0"/>
              <a:t>be provided </a:t>
            </a:r>
            <a:r>
              <a:rPr lang="en-US" dirty="0"/>
              <a:t>by your employer. If you are exposed over the permissible exposure limit, </a:t>
            </a:r>
            <a:r>
              <a:rPr lang="en-US" dirty="0" smtClean="0"/>
              <a:t>your employer </a:t>
            </a:r>
            <a:r>
              <a:rPr lang="en-US" dirty="0"/>
              <a:t>must inform you of that fact and the actions he or she is taking to reduce </a:t>
            </a:r>
            <a:r>
              <a:rPr lang="en-US" dirty="0" smtClean="0"/>
              <a:t>your exposures</a:t>
            </a:r>
            <a:endParaRPr lang="en-US" dirty="0"/>
          </a:p>
        </p:txBody>
      </p:sp>
    </p:spTree>
    <p:extLst>
      <p:ext uri="{BB962C8B-B14F-4D97-AF65-F5344CB8AC3E}">
        <p14:creationId xmlns:p14="http://schemas.microsoft.com/office/powerpoint/2010/main" val="26626471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SUBSTANCE IDENTIFICATION</a:t>
            </a:r>
            <a:endParaRPr lang="en-US" dirty="0"/>
          </a:p>
        </p:txBody>
      </p:sp>
      <p:sp>
        <p:nvSpPr>
          <p:cNvPr id="3" name="Content Placeholder 2"/>
          <p:cNvSpPr>
            <a:spLocks noGrp="1"/>
          </p:cNvSpPr>
          <p:nvPr>
            <p:ph idx="1"/>
          </p:nvPr>
        </p:nvSpPr>
        <p:spPr/>
        <p:txBody>
          <a:bodyPr/>
          <a:lstStyle/>
          <a:p>
            <a:endParaRPr lang="en-US" dirty="0" smtClean="0"/>
          </a:p>
          <a:p>
            <a:r>
              <a:rPr lang="en-US" dirty="0"/>
              <a:t>Inorganic </a:t>
            </a:r>
            <a:r>
              <a:rPr lang="en-US" dirty="0" smtClean="0"/>
              <a:t>Arsenic</a:t>
            </a:r>
          </a:p>
          <a:p>
            <a:r>
              <a:rPr lang="en-US" dirty="0"/>
              <a:t>Copper </a:t>
            </a:r>
            <a:r>
              <a:rPr lang="en-US" dirty="0" err="1"/>
              <a:t>acetoarsenite</a:t>
            </a:r>
            <a:r>
              <a:rPr lang="en-US" dirty="0"/>
              <a:t>, arsenic and all inorganic compounds containing </a:t>
            </a:r>
            <a:r>
              <a:rPr lang="en-US" dirty="0" smtClean="0"/>
              <a:t>arsenic except </a:t>
            </a:r>
            <a:r>
              <a:rPr lang="en-US" dirty="0"/>
              <a:t>arsine, measured as arsenic (As</a:t>
            </a:r>
            <a:r>
              <a:rPr lang="en-US" dirty="0" smtClean="0"/>
              <a:t>)</a:t>
            </a:r>
          </a:p>
          <a:p>
            <a:r>
              <a:rPr lang="en-US" dirty="0" smtClean="0"/>
              <a:t>Power Poles, Traffic Barriers, Rail Road Ties, Traffic Sign Posts </a:t>
            </a:r>
          </a:p>
          <a:p>
            <a:r>
              <a:rPr lang="en-US" dirty="0" smtClean="0"/>
              <a:t>Landscaping, </a:t>
            </a:r>
            <a:endParaRPr lang="en-US" dirty="0"/>
          </a:p>
        </p:txBody>
      </p:sp>
    </p:spTree>
    <p:extLst>
      <p:ext uri="{BB962C8B-B14F-4D97-AF65-F5344CB8AC3E}">
        <p14:creationId xmlns:p14="http://schemas.microsoft.com/office/powerpoint/2010/main" val="399899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Permissible Exposure Limit.</a:t>
            </a:r>
            <a:endParaRPr lang="en-US" dirty="0"/>
          </a:p>
        </p:txBody>
      </p:sp>
      <p:sp>
        <p:nvSpPr>
          <p:cNvPr id="3" name="Content Placeholder 2"/>
          <p:cNvSpPr>
            <a:spLocks noGrp="1"/>
          </p:cNvSpPr>
          <p:nvPr>
            <p:ph idx="1"/>
          </p:nvPr>
        </p:nvSpPr>
        <p:spPr/>
        <p:txBody>
          <a:bodyPr/>
          <a:lstStyle/>
          <a:p>
            <a:r>
              <a:rPr lang="en-US" dirty="0"/>
              <a:t>0.01 milligrams per cubic meter of air (same as 10 </a:t>
            </a:r>
            <a:r>
              <a:rPr lang="en-US" dirty="0" smtClean="0"/>
              <a:t>micrograms per </a:t>
            </a:r>
            <a:r>
              <a:rPr lang="en-US" dirty="0"/>
              <a:t>cubic meter of air) as determined as an average over an 8-hour period. </a:t>
            </a:r>
            <a:endParaRPr lang="en-US" dirty="0" smtClean="0"/>
          </a:p>
          <a:p>
            <a:r>
              <a:rPr lang="en-US" dirty="0" smtClean="0"/>
              <a:t>No </a:t>
            </a:r>
            <a:r>
              <a:rPr lang="en-US" dirty="0"/>
              <a:t>employee may </a:t>
            </a:r>
            <a:r>
              <a:rPr lang="en-US" dirty="0" smtClean="0"/>
              <a:t>be exposed </a:t>
            </a:r>
            <a:r>
              <a:rPr lang="en-US" dirty="0"/>
              <a:t>to any skin or eye contact with arsenic </a:t>
            </a:r>
            <a:r>
              <a:rPr lang="en-US" dirty="0" err="1"/>
              <a:t>trichloride</a:t>
            </a:r>
            <a:r>
              <a:rPr lang="en-US" dirty="0"/>
              <a:t> or to skin or eye contact likely </a:t>
            </a:r>
            <a:r>
              <a:rPr lang="en-US" dirty="0" smtClean="0"/>
              <a:t>to </a:t>
            </a:r>
            <a:r>
              <a:rPr lang="fr-FR" dirty="0" smtClean="0"/>
              <a:t>cause </a:t>
            </a:r>
            <a:r>
              <a:rPr lang="fr-FR" dirty="0"/>
              <a:t>skin or </a:t>
            </a:r>
            <a:r>
              <a:rPr lang="fr-FR" dirty="0" err="1"/>
              <a:t>eye</a:t>
            </a:r>
            <a:r>
              <a:rPr lang="fr-FR" dirty="0"/>
              <a:t> irritation.</a:t>
            </a:r>
            <a:endParaRPr lang="en-US" dirty="0"/>
          </a:p>
        </p:txBody>
      </p:sp>
    </p:spTree>
    <p:extLst>
      <p:ext uri="{BB962C8B-B14F-4D97-AF65-F5344CB8AC3E}">
        <p14:creationId xmlns:p14="http://schemas.microsoft.com/office/powerpoint/2010/main" val="20360525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Action </a:t>
            </a:r>
            <a:r>
              <a:rPr lang="en-US" dirty="0" smtClean="0"/>
              <a:t>Level</a:t>
            </a:r>
            <a:endParaRPr lang="en-US" dirty="0"/>
          </a:p>
        </p:txBody>
      </p:sp>
      <p:sp>
        <p:nvSpPr>
          <p:cNvPr id="3" name="Content Placeholder 2"/>
          <p:cNvSpPr>
            <a:spLocks noGrp="1"/>
          </p:cNvSpPr>
          <p:nvPr>
            <p:ph idx="1"/>
          </p:nvPr>
        </p:nvSpPr>
        <p:spPr/>
        <p:txBody>
          <a:bodyPr/>
          <a:lstStyle/>
          <a:p>
            <a:r>
              <a:rPr lang="en-US" dirty="0"/>
              <a:t>0.005 milligrams per cubic meter of air (same as 5 micrograms per cubic </a:t>
            </a:r>
            <a:r>
              <a:rPr lang="en-US" dirty="0" smtClean="0"/>
              <a:t>meter of </a:t>
            </a:r>
            <a:r>
              <a:rPr lang="en-US" dirty="0"/>
              <a:t>air) determined as an average over an 8-hour period.</a:t>
            </a:r>
            <a:endParaRPr lang="en-US" dirty="0"/>
          </a:p>
        </p:txBody>
      </p:sp>
    </p:spTree>
    <p:extLst>
      <p:ext uri="{BB962C8B-B14F-4D97-AF65-F5344CB8AC3E}">
        <p14:creationId xmlns:p14="http://schemas.microsoft.com/office/powerpoint/2010/main" val="34898224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Regulated Areas.</a:t>
            </a:r>
            <a:endParaRPr lang="en-US" dirty="0"/>
          </a:p>
        </p:txBody>
      </p:sp>
      <p:sp>
        <p:nvSpPr>
          <p:cNvPr id="3" name="Content Placeholder 2"/>
          <p:cNvSpPr>
            <a:spLocks noGrp="1"/>
          </p:cNvSpPr>
          <p:nvPr>
            <p:ph idx="1"/>
          </p:nvPr>
        </p:nvSpPr>
        <p:spPr/>
        <p:txBody>
          <a:bodyPr/>
          <a:lstStyle/>
          <a:p>
            <a:r>
              <a:rPr lang="en-US" dirty="0"/>
              <a:t>Only employees authorized by your employer should enter a regulated area.</a:t>
            </a:r>
            <a:endParaRPr lang="en-US" dirty="0"/>
          </a:p>
        </p:txBody>
      </p:sp>
    </p:spTree>
    <p:extLst>
      <p:ext uri="{BB962C8B-B14F-4D97-AF65-F5344CB8AC3E}">
        <p14:creationId xmlns:p14="http://schemas.microsoft.com/office/powerpoint/2010/main" val="2391044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HAZARD DATA</a:t>
            </a:r>
            <a:endParaRPr lang="en-US" dirty="0"/>
          </a:p>
        </p:txBody>
      </p:sp>
      <p:sp>
        <p:nvSpPr>
          <p:cNvPr id="3" name="Content Placeholder 2"/>
          <p:cNvSpPr>
            <a:spLocks noGrp="1"/>
          </p:cNvSpPr>
          <p:nvPr>
            <p:ph idx="1"/>
          </p:nvPr>
        </p:nvSpPr>
        <p:spPr/>
        <p:txBody>
          <a:bodyPr/>
          <a:lstStyle/>
          <a:p>
            <a:r>
              <a:rPr lang="en-US" dirty="0"/>
              <a:t>The health hazard of inorganic arsenic is </a:t>
            </a:r>
            <a:r>
              <a:rPr lang="en-US" dirty="0" smtClean="0"/>
              <a:t>high</a:t>
            </a:r>
          </a:p>
          <a:p>
            <a:r>
              <a:rPr lang="en-US" dirty="0"/>
              <a:t>Exposure to airborne inorganic </a:t>
            </a:r>
            <a:r>
              <a:rPr lang="en-US" dirty="0" smtClean="0"/>
              <a:t>arsenic may </a:t>
            </a:r>
            <a:r>
              <a:rPr lang="en-US" dirty="0"/>
              <a:t>cause lung cancer, and it can be a skin irritant. </a:t>
            </a:r>
            <a:endParaRPr lang="en-US" dirty="0" smtClean="0"/>
          </a:p>
          <a:p>
            <a:r>
              <a:rPr lang="en-US" dirty="0" smtClean="0"/>
              <a:t>Inorganic </a:t>
            </a:r>
            <a:r>
              <a:rPr lang="en-US" dirty="0"/>
              <a:t>arsenic may also affect your body </a:t>
            </a:r>
            <a:r>
              <a:rPr lang="en-US" dirty="0" smtClean="0"/>
              <a:t>if </a:t>
            </a:r>
            <a:r>
              <a:rPr lang="en-US" dirty="0"/>
              <a:t>swallowed. </a:t>
            </a:r>
            <a:endParaRPr lang="en-US" dirty="0"/>
          </a:p>
          <a:p>
            <a:r>
              <a:rPr lang="en-US" dirty="0" smtClean="0"/>
              <a:t>One </a:t>
            </a:r>
            <a:r>
              <a:rPr lang="en-US" dirty="0"/>
              <a:t>compound in particular, arsenic </a:t>
            </a:r>
            <a:r>
              <a:rPr lang="en-US" dirty="0" err="1"/>
              <a:t>trichloride</a:t>
            </a:r>
            <a:r>
              <a:rPr lang="en-US" dirty="0"/>
              <a:t>, is especially dangerous because it </a:t>
            </a:r>
            <a:r>
              <a:rPr lang="en-US" dirty="0" smtClean="0"/>
              <a:t>is </a:t>
            </a:r>
            <a:r>
              <a:rPr lang="en-US" dirty="0"/>
              <a:t>highly corrosive and it can be absorbed readily through the skin. </a:t>
            </a:r>
            <a:endParaRPr lang="en-US" dirty="0" smtClean="0"/>
          </a:p>
          <a:p>
            <a:r>
              <a:rPr lang="en-US" dirty="0" smtClean="0"/>
              <a:t>Because </a:t>
            </a:r>
            <a:r>
              <a:rPr lang="en-US" dirty="0"/>
              <a:t>inorganic arsenic is </a:t>
            </a:r>
            <a:r>
              <a:rPr lang="en-US" dirty="0" smtClean="0"/>
              <a:t>a </a:t>
            </a:r>
            <a:r>
              <a:rPr lang="en-US" dirty="0"/>
              <a:t>poison, you should wash your hands thoroughly prior to eating or smoking</a:t>
            </a:r>
          </a:p>
          <a:p>
            <a:endParaRPr lang="en-US" dirty="0"/>
          </a:p>
        </p:txBody>
      </p:sp>
    </p:spTree>
    <p:extLst>
      <p:ext uri="{BB962C8B-B14F-4D97-AF65-F5344CB8AC3E}">
        <p14:creationId xmlns:p14="http://schemas.microsoft.com/office/powerpoint/2010/main" val="41673504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PROTECTIVE CLOTHING AND EQUIPMENT</a:t>
            </a:r>
            <a:endParaRPr lang="en-US" dirty="0"/>
          </a:p>
        </p:txBody>
      </p:sp>
      <p:sp>
        <p:nvSpPr>
          <p:cNvPr id="3" name="Content Placeholder 2"/>
          <p:cNvSpPr>
            <a:spLocks noGrp="1"/>
          </p:cNvSpPr>
          <p:nvPr>
            <p:ph idx="1"/>
          </p:nvPr>
        </p:nvSpPr>
        <p:spPr/>
        <p:txBody>
          <a:bodyPr>
            <a:normAutofit/>
          </a:bodyPr>
          <a:lstStyle/>
          <a:p>
            <a:r>
              <a:rPr lang="en-US" dirty="0"/>
              <a:t>Respirators</a:t>
            </a:r>
            <a:r>
              <a:rPr lang="en-US" dirty="0" smtClean="0"/>
              <a:t>.</a:t>
            </a:r>
          </a:p>
          <a:p>
            <a:r>
              <a:rPr lang="en-US" dirty="0"/>
              <a:t>Protective clothing</a:t>
            </a:r>
            <a:r>
              <a:rPr lang="en-US" dirty="0" smtClean="0"/>
              <a:t>. </a:t>
            </a:r>
            <a:r>
              <a:rPr lang="en-US" dirty="0"/>
              <a:t>You must not eat, drink, smoke, chew gum or tobacco, or apply cosmetics in the regulated </a:t>
            </a:r>
            <a:r>
              <a:rPr lang="en-US" dirty="0" smtClean="0"/>
              <a:t>area, except </a:t>
            </a:r>
            <a:r>
              <a:rPr lang="en-US" dirty="0"/>
              <a:t>that drinking water is permitted. If you work in a regulated area your employer is </a:t>
            </a:r>
            <a:r>
              <a:rPr lang="en-US" dirty="0" smtClean="0"/>
              <a:t>required to </a:t>
            </a:r>
            <a:r>
              <a:rPr lang="en-US" dirty="0"/>
              <a:t>provide lunch rooms and </a:t>
            </a:r>
            <a:r>
              <a:rPr lang="en-US" dirty="0" smtClean="0"/>
              <a:t>other </a:t>
            </a:r>
            <a:r>
              <a:rPr lang="en-US" dirty="0"/>
              <a:t>areas for these </a:t>
            </a:r>
            <a:r>
              <a:rPr lang="en-US" dirty="0" smtClean="0"/>
              <a:t>purposes.</a:t>
            </a:r>
          </a:p>
          <a:p>
            <a:r>
              <a:rPr lang="en-US" dirty="0"/>
              <a:t>If you work in a regulated area, your employer is required to provide showers, washing </a:t>
            </a:r>
            <a:r>
              <a:rPr lang="en-US" dirty="0" smtClean="0"/>
              <a:t>facilities, and </a:t>
            </a:r>
            <a:r>
              <a:rPr lang="en-US" dirty="0"/>
              <a:t>change rooms. You must wash your face and hands before eating and must shower at the </a:t>
            </a:r>
            <a:r>
              <a:rPr lang="en-US" dirty="0" smtClean="0"/>
              <a:t>end of </a:t>
            </a:r>
            <a:r>
              <a:rPr lang="en-US" dirty="0"/>
              <a:t>the work shift. Do not take used protective clothing out of change rooms without </a:t>
            </a:r>
            <a:r>
              <a:rPr lang="en-US" dirty="0" smtClean="0"/>
              <a:t>you</a:t>
            </a:r>
            <a:r>
              <a:rPr lang="en-US" dirty="0"/>
              <a:t> </a:t>
            </a:r>
            <a:r>
              <a:rPr lang="en-US" dirty="0" smtClean="0"/>
              <a:t>employer's </a:t>
            </a:r>
            <a:r>
              <a:rPr lang="en-US" dirty="0"/>
              <a:t>permission. Your employer is required to provide for laundering or cleaning of </a:t>
            </a:r>
            <a:r>
              <a:rPr lang="en-US" dirty="0" smtClean="0"/>
              <a:t>your protective </a:t>
            </a:r>
            <a:r>
              <a:rPr lang="en-US" dirty="0"/>
              <a:t>clothing.</a:t>
            </a:r>
            <a:endParaRPr lang="en-US" dirty="0"/>
          </a:p>
        </p:txBody>
      </p:sp>
    </p:spTree>
    <p:extLst>
      <p:ext uri="{BB962C8B-B14F-4D97-AF65-F5344CB8AC3E}">
        <p14:creationId xmlns:p14="http://schemas.microsoft.com/office/powerpoint/2010/main" val="16576464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LABELS</a:t>
            </a:r>
            <a:endParaRPr lang="en-US" dirty="0"/>
          </a:p>
        </p:txBody>
      </p:sp>
      <p:sp>
        <p:nvSpPr>
          <p:cNvPr id="3" name="Content Placeholder 2"/>
          <p:cNvSpPr>
            <a:spLocks noGrp="1"/>
          </p:cNvSpPr>
          <p:nvPr>
            <p:ph idx="1"/>
          </p:nvPr>
        </p:nvSpPr>
        <p:spPr/>
        <p:txBody>
          <a:bodyPr/>
          <a:lstStyle/>
          <a:p>
            <a:r>
              <a:rPr lang="en-US" dirty="0" smtClean="0"/>
              <a:t>When the PEL is exceeded, your </a:t>
            </a:r>
            <a:r>
              <a:rPr lang="en-US" dirty="0"/>
              <a:t>employer is required to post warning signs and labels for your protection. Signs must </a:t>
            </a:r>
            <a:r>
              <a:rPr lang="en-US" dirty="0" smtClean="0"/>
              <a:t>be posted </a:t>
            </a:r>
            <a:r>
              <a:rPr lang="en-US" dirty="0"/>
              <a:t>in regulated areas. The signs must warn that a cancer hazard is present, that </a:t>
            </a:r>
            <a:r>
              <a:rPr lang="en-US" dirty="0" smtClean="0"/>
              <a:t>only authorized </a:t>
            </a:r>
            <a:r>
              <a:rPr lang="en-US" dirty="0"/>
              <a:t>employees may enter the area, and that no smoking or eating is allowed, and </a:t>
            </a:r>
            <a:r>
              <a:rPr lang="en-US" dirty="0" smtClean="0"/>
              <a:t>that respirators </a:t>
            </a:r>
            <a:r>
              <a:rPr lang="en-US" dirty="0"/>
              <a:t>must be worn.</a:t>
            </a:r>
            <a:endParaRPr lang="en-US" dirty="0"/>
          </a:p>
        </p:txBody>
      </p:sp>
    </p:spTree>
    <p:extLst>
      <p:ext uri="{BB962C8B-B14F-4D97-AF65-F5344CB8AC3E}">
        <p14:creationId xmlns:p14="http://schemas.microsoft.com/office/powerpoint/2010/main" val="2977498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MEDICAL EXAMINATIONS</a:t>
            </a:r>
            <a:endParaRPr lang="en-US" dirty="0"/>
          </a:p>
        </p:txBody>
      </p:sp>
      <p:sp>
        <p:nvSpPr>
          <p:cNvPr id="3" name="Content Placeholder 2"/>
          <p:cNvSpPr>
            <a:spLocks noGrp="1"/>
          </p:cNvSpPr>
          <p:nvPr>
            <p:ph idx="1"/>
          </p:nvPr>
        </p:nvSpPr>
        <p:spPr/>
        <p:txBody>
          <a:bodyPr/>
          <a:lstStyle/>
          <a:p>
            <a:r>
              <a:rPr lang="en-US" dirty="0"/>
              <a:t>If your exposure to arsenic is over the action level at least 30 days per year, or your have </a:t>
            </a:r>
            <a:r>
              <a:rPr lang="en-US" dirty="0" smtClean="0"/>
              <a:t>been exposed </a:t>
            </a:r>
            <a:r>
              <a:rPr lang="en-US" dirty="0"/>
              <a:t>to arsenic for more than 10 years over the action </a:t>
            </a:r>
            <a:r>
              <a:rPr lang="en-US" dirty="0" smtClean="0"/>
              <a:t>level.</a:t>
            </a:r>
          </a:p>
          <a:p>
            <a:r>
              <a:rPr lang="en-US" dirty="0"/>
              <a:t>The physician must not tell your employer any conditions he or she </a:t>
            </a:r>
            <a:r>
              <a:rPr lang="en-US" dirty="0" smtClean="0"/>
              <a:t>detects unrelated </a:t>
            </a:r>
            <a:r>
              <a:rPr lang="en-US" dirty="0"/>
              <a:t>to occupational exposure to arsenic but must tell you those conditions.</a:t>
            </a:r>
            <a:endParaRPr lang="en-US" dirty="0"/>
          </a:p>
        </p:txBody>
      </p:sp>
    </p:spTree>
    <p:extLst>
      <p:ext uri="{BB962C8B-B14F-4D97-AF65-F5344CB8AC3E}">
        <p14:creationId xmlns:p14="http://schemas.microsoft.com/office/powerpoint/2010/main" val="18980988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135</TotalTime>
  <Words>624</Words>
  <Application>Microsoft Office PowerPoint</Application>
  <PresentationFormat>Widescreen</PresentationFormat>
  <Paragraphs>36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Rockwell</vt:lpstr>
      <vt:lpstr>Rockwell Condensed</vt:lpstr>
      <vt:lpstr>Wingdings</vt:lpstr>
      <vt:lpstr>Wood Type</vt:lpstr>
      <vt:lpstr>Treated Wood</vt:lpstr>
      <vt:lpstr>SUBSTANCE IDENTIFICATION</vt:lpstr>
      <vt:lpstr>Permissible Exposure Limit.</vt:lpstr>
      <vt:lpstr>Action Level</vt:lpstr>
      <vt:lpstr>Regulated Areas.</vt:lpstr>
      <vt:lpstr>HEALTH HAZARD DATA</vt:lpstr>
      <vt:lpstr>PROTECTIVE CLOTHING AND EQUIPMENT</vt:lpstr>
      <vt:lpstr>SIGNS AND LABELS</vt:lpstr>
      <vt:lpstr>MEDICAL EXAMINATIONS</vt:lpstr>
      <vt:lpstr>OBSERVATION OF MONITORING</vt:lpstr>
      <vt:lpstr>ACCESS TO RECORDS</vt:lpstr>
      <vt:lpstr>TRAINING AND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Treated Wood</dc:title>
  <dc:creator>Microsoft account</dc:creator>
  <cp:lastModifiedBy>Microsoft account</cp:lastModifiedBy>
  <cp:revision>5</cp:revision>
  <dcterms:created xsi:type="dcterms:W3CDTF">2025-02-14T16:07:44Z</dcterms:created>
  <dcterms:modified xsi:type="dcterms:W3CDTF">2025-02-14T18:23:06Z</dcterms:modified>
</cp:coreProperties>
</file>